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1" r:id="rId1"/>
  </p:sldMasterIdLst>
  <p:notesMasterIdLst>
    <p:notesMasterId r:id="rId7"/>
  </p:notesMasterIdLst>
  <p:sldIdLst>
    <p:sldId id="294" r:id="rId2"/>
    <p:sldId id="293" r:id="rId3"/>
    <p:sldId id="295" r:id="rId4"/>
    <p:sldId id="298" r:id="rId5"/>
    <p:sldId id="29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85" autoAdjust="0"/>
    <p:restoredTop sz="95037"/>
  </p:normalViewPr>
  <p:slideViewPr>
    <p:cSldViewPr snapToGrid="0" snapToObjects="1">
      <p:cViewPr varScale="1">
        <p:scale>
          <a:sx n="135" d="100"/>
          <a:sy n="135" d="100"/>
        </p:scale>
        <p:origin x="-112" y="-600"/>
      </p:cViewPr>
      <p:guideLst>
        <p:guide orient="horz" pos="1620"/>
        <p:guide pos="2880"/>
      </p:guideLst>
    </p:cSldViewPr>
  </p:slideViewPr>
  <p:notesTextViewPr>
    <p:cViewPr>
      <p:scale>
        <a:sx n="1" d="1"/>
        <a:sy n="1" d="1"/>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5500">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3300"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4"/>
          <p:cNvSpPr txBox="1">
            <a:spLocks noGrp="1"/>
          </p:cNvSpPr>
          <p:nvPr>
            <p:ph type="body" idx="1"/>
          </p:nvPr>
        </p:nvSpPr>
        <p:spPr>
          <a:xfrm>
            <a:off x="628650" y="988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Questrial"/>
              <a:buChar char="○"/>
              <a:defRPr sz="210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400"/>
              </a:spcBef>
              <a:spcAft>
                <a:spcPts val="0"/>
              </a:spcAft>
              <a:buClr>
                <a:schemeClr val="dk1"/>
              </a:buClr>
              <a:buSzPts val="1800"/>
              <a:buFont typeface="Questrial"/>
              <a:buChar char="•"/>
              <a:defRPr sz="180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dk1"/>
              </a:buClr>
              <a:buSzPts val="1500"/>
              <a:buFont typeface="Questrial"/>
              <a:buChar char="‒"/>
              <a:defRPr sz="150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9" name="Google Shape;69;p14"/>
          <p:cNvPicPr preferRelativeResize="0"/>
          <p:nvPr/>
        </p:nvPicPr>
        <p:blipFill rotWithShape="1">
          <a:blip r:embed="rId2">
            <a:alphaModFix/>
          </a:blip>
          <a:srcRect t="-89428" b="91456"/>
          <a:stretch/>
        </p:blipFill>
        <p:spPr>
          <a:xfrm>
            <a:off x="0" y="-2791349"/>
            <a:ext cx="9144002"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150" y="0"/>
            <a:ext cx="9144000" cy="30822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800">
                <a:latin typeface="Proxima Nova"/>
                <a:ea typeface="Proxima Nova"/>
                <a:cs typeface="Proxima Nova"/>
                <a:sym typeface="Proxima Nova"/>
              </a:defRPr>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1" name="Google Shape;21;p3"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150" y="0"/>
            <a:ext cx="9144000" cy="3769800"/>
          </a:xfrm>
          <a:prstGeom prst="rect">
            <a:avLst/>
          </a:prstGeom>
          <a:solidFill>
            <a:srgbClr val="0C5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C526A"/>
                </a:solidFill>
              </a:rPr>
              <a:t>”</a:t>
            </a:r>
            <a:endParaRPr sz="72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844425" y="767950"/>
            <a:ext cx="38589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878225" y="768050"/>
            <a:ext cx="41877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223150" y="903100"/>
            <a:ext cx="1393200" cy="19329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415665"/>
              </a:buClr>
              <a:buSzPts val="1200"/>
              <a:buNone/>
              <a:defRPr sz="12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0A59B06E-F4B5-CC43-981C-7ED0F56EFCD6}"/>
              </a:ext>
            </a:extLst>
          </p:cNvPr>
          <p:cNvSpPr>
            <a:spLocks noGrp="1"/>
          </p:cNvSpPr>
          <p:nvPr>
            <p:ph type="title"/>
          </p:nvPr>
        </p:nvSpPr>
        <p:spPr>
          <a:xfrm>
            <a:off x="583266" y="5192"/>
            <a:ext cx="8024517" cy="994200"/>
          </a:xfrm>
        </p:spPr>
        <p:txBody>
          <a:bodyPr/>
          <a:lstStyle/>
          <a:p>
            <a:pPr algn="ctr"/>
            <a:r>
              <a:rPr lang="en-US" sz="1800" dirty="0" smtClean="0"/>
              <a:t>This</a:t>
            </a:r>
            <a:r>
              <a:rPr lang="en-US" sz="1800" dirty="0" smtClean="0"/>
              <a:t> </a:t>
            </a:r>
            <a:r>
              <a:rPr lang="en-US" sz="1800" dirty="0" smtClean="0"/>
              <a:t>article reviews available literature to make recommendations for </a:t>
            </a:r>
            <a:r>
              <a:rPr lang="en-US" sz="1800" dirty="0" err="1" smtClean="0"/>
              <a:t>perioperative</a:t>
            </a:r>
            <a:r>
              <a:rPr lang="en-US" sz="1800" dirty="0" smtClean="0"/>
              <a:t> management of patients who use cannabis</a:t>
            </a:r>
            <a:endParaRPr lang="en-US" sz="1800" dirty="0"/>
          </a:p>
        </p:txBody>
      </p:sp>
      <p:sp>
        <p:nvSpPr>
          <p:cNvPr id="6"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1B26D7C5-B06A-9541-AEC2-B2F2FEE9DA94}"/>
              </a:ext>
            </a:extLst>
          </p:cNvPr>
          <p:cNvSpPr>
            <a:spLocks noGrp="1"/>
          </p:cNvSpPr>
          <p:nvPr>
            <p:ph type="body" idx="1"/>
          </p:nvPr>
        </p:nvSpPr>
        <p:spPr>
          <a:xfrm>
            <a:off x="555046" y="3867195"/>
            <a:ext cx="7773412" cy="901274"/>
          </a:xfrm>
        </p:spPr>
        <p:txBody>
          <a:bodyPr anchor="ctr"/>
          <a:lstStyle/>
          <a:p>
            <a:pPr marL="95250" indent="0" algn="ctr">
              <a:buNone/>
            </a:pPr>
            <a:r>
              <a:rPr lang="en-US" sz="1800" dirty="0" smtClean="0"/>
              <a:t>The authors</a:t>
            </a:r>
            <a:r>
              <a:rPr lang="en-US" sz="1800" dirty="0" smtClean="0"/>
              <a:t> make both major and minor recommendations about </a:t>
            </a:r>
            <a:r>
              <a:rPr lang="en-US" sz="1800" dirty="0" smtClean="0"/>
              <a:t>what factors are most important to consider for patient care</a:t>
            </a:r>
            <a:endParaRPr lang="en-US" sz="1400" dirty="0"/>
          </a:p>
        </p:txBody>
      </p:sp>
      <p:pic>
        <p:nvPicPr>
          <p:cNvPr id="7" name="Picture 6">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7067D6E-0127-E148-B4AA-3D35D474DE6B}"/>
              </a:ext>
            </a:extLst>
          </p:cNvPr>
          <p:cNvPicPr>
            <a:picLocks noChangeAspect="1"/>
          </p:cNvPicPr>
          <p:nvPr/>
        </p:nvPicPr>
        <p:blipFill>
          <a:blip r:embed="rId2"/>
          <a:stretch>
            <a:fillRect/>
          </a:stretch>
        </p:blipFill>
        <p:spPr>
          <a:xfrm>
            <a:off x="0" y="4456578"/>
            <a:ext cx="1656246" cy="686922"/>
          </a:xfrm>
          <a:prstGeom prst="rect">
            <a:avLst/>
          </a:prstGeom>
        </p:spPr>
      </p:pic>
      <p:pic>
        <p:nvPicPr>
          <p:cNvPr id="11" name="Picture 10" descr="Screen Shot 2020-11-18 at 6.21.30 PM.png"/>
          <p:cNvPicPr>
            <a:picLocks noChangeAspect="1"/>
          </p:cNvPicPr>
          <p:nvPr/>
        </p:nvPicPr>
        <p:blipFill>
          <a:blip r:embed="rId3"/>
          <a:stretch>
            <a:fillRect/>
          </a:stretch>
        </p:blipFill>
        <p:spPr>
          <a:xfrm>
            <a:off x="1128889" y="1027613"/>
            <a:ext cx="6820370" cy="287023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89596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a:xfrm>
            <a:off x="628650" y="0"/>
            <a:ext cx="7886700" cy="994200"/>
          </a:xfrm>
        </p:spPr>
        <p:txBody>
          <a:bodyPr/>
          <a:lstStyle/>
          <a:p>
            <a:r>
              <a:rPr lang="en-US" dirty="0"/>
              <a:t>Main point:</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470370" y="1128889"/>
            <a:ext cx="8325556" cy="3205398"/>
          </a:xfrm>
        </p:spPr>
        <p:txBody>
          <a:bodyPr/>
          <a:lstStyle/>
          <a:p>
            <a:r>
              <a:rPr lang="en-US" sz="2000" dirty="0" smtClean="0"/>
              <a:t>The number of regular cannabis users has significantly increased in recent </a:t>
            </a:r>
            <a:r>
              <a:rPr lang="en-US" sz="2000" dirty="0" smtClean="0"/>
              <a:t>years. </a:t>
            </a:r>
          </a:p>
          <a:p>
            <a:r>
              <a:rPr lang="en-US" sz="2000" dirty="0" smtClean="0"/>
              <a:t>Recent </a:t>
            </a:r>
            <a:r>
              <a:rPr lang="en-US" sz="2000" dirty="0" smtClean="0"/>
              <a:t>data suggests that cannabis use can impact </a:t>
            </a:r>
            <a:r>
              <a:rPr lang="en-US" sz="2000" dirty="0" err="1" smtClean="0"/>
              <a:t>perioperative</a:t>
            </a:r>
            <a:r>
              <a:rPr lang="en-US" sz="2000" dirty="0" smtClean="0"/>
              <a:t> outcomes.</a:t>
            </a:r>
            <a:r>
              <a:rPr lang="en-US" sz="2000" dirty="0" smtClean="0"/>
              <a:t> </a:t>
            </a:r>
          </a:p>
          <a:p>
            <a:r>
              <a:rPr lang="en-US" sz="2000" dirty="0" smtClean="0"/>
              <a:t>Cannabis </a:t>
            </a:r>
            <a:r>
              <a:rPr lang="en-US" sz="2000" dirty="0" smtClean="0"/>
              <a:t>has been implicated in effects on a number of organ systems, including gastrointestinal, respiratory, cardiovascular, hematological and central nervous systems.</a:t>
            </a:r>
            <a:r>
              <a:rPr lang="en-US" sz="2000" dirty="0" smtClean="0"/>
              <a:t> </a:t>
            </a:r>
          </a:p>
          <a:p>
            <a:r>
              <a:rPr lang="en-US" sz="2000" dirty="0" smtClean="0"/>
              <a:t>However</a:t>
            </a:r>
            <a:r>
              <a:rPr lang="en-US" sz="2000" dirty="0" smtClean="0"/>
              <a:t>, there has been no comprehensive evaluation of how to best manage surgical patients who are using cannabis. </a:t>
            </a:r>
            <a:endParaRPr lang="en-US" sz="2000" dirty="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2B25063-3BB0-4749-9663-36A5A794E36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60023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272814" y="991465"/>
            <a:ext cx="8636001" cy="3279497"/>
          </a:xfrm>
        </p:spPr>
        <p:txBody>
          <a:bodyPr/>
          <a:lstStyle/>
          <a:p>
            <a:r>
              <a:rPr lang="en-US" sz="1400" dirty="0" smtClean="0"/>
              <a:t>The authors reviewed medical literature about the </a:t>
            </a:r>
            <a:r>
              <a:rPr lang="en-US" sz="1400" dirty="0" err="1" smtClean="0"/>
              <a:t>perioperative</a:t>
            </a:r>
            <a:r>
              <a:rPr lang="en-US" sz="1400" dirty="0" smtClean="0"/>
              <a:t> care of patients who use cannabis and surveyed a panel of 17 experts to independently identify and evaluate relevant </a:t>
            </a:r>
            <a:r>
              <a:rPr lang="en-US" sz="1400" dirty="0" err="1" smtClean="0"/>
              <a:t>perioperative</a:t>
            </a:r>
            <a:r>
              <a:rPr lang="en-US" sz="1400" dirty="0" smtClean="0"/>
              <a:t> care measures. </a:t>
            </a:r>
          </a:p>
          <a:p>
            <a:r>
              <a:rPr lang="en-US" sz="1400" dirty="0" smtClean="0"/>
              <a:t>The elements identified in this assessment were then discussed among the experts and sent to 4 independent reviewers (a surgeon, a nurse practitioner, and two patients). The feedback from the experts and the reviewers were used to finalize the recommendations.</a:t>
            </a:r>
          </a:p>
          <a:p>
            <a:pPr lvl="0"/>
            <a:r>
              <a:rPr lang="en-US" sz="1400" dirty="0" smtClean="0"/>
              <a:t>The recommendations are intended for professionals involved in the </a:t>
            </a:r>
            <a:r>
              <a:rPr lang="en-US" sz="1400" dirty="0" err="1" smtClean="0"/>
              <a:t>perioperative</a:t>
            </a:r>
            <a:r>
              <a:rPr lang="en-US" sz="1400" dirty="0" smtClean="0"/>
              <a:t> care of surgical patients; such as anesthesiologists, surgeons, pharmacists, nurse practitioners and nurses.</a:t>
            </a:r>
          </a:p>
          <a:p>
            <a:pPr lvl="0"/>
            <a:r>
              <a:rPr lang="en-US" sz="1400" dirty="0" smtClean="0"/>
              <a:t>Major recommendations: emphasizing the importance of knowing the history of a patient’s cannabis use, quantifying their use, and ensuring that they are in contact with an approved cannabis prescriber. </a:t>
            </a:r>
          </a:p>
          <a:p>
            <a:r>
              <a:rPr lang="en-US" sz="1400" dirty="0" smtClean="0"/>
              <a:t>During preoperative assessments, patients should be routinely screened for cannabis consumption.</a:t>
            </a:r>
          </a:p>
          <a:p>
            <a:r>
              <a:rPr lang="en-US" sz="1400" dirty="0" smtClean="0"/>
              <a:t>Cannabis prescribers should be included in discharge planning, especially among patients on higher doses of cannabis or those who’s cannabis dose has been stopped, changed or substituted. This will ensure that patients are following up with informed healthcare providers. </a:t>
            </a:r>
          </a:p>
          <a:p>
            <a:endParaRPr lang="en-US" sz="1400" dirty="0" smtClean="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310444" y="973398"/>
            <a:ext cx="8447852" cy="3739707"/>
          </a:xfrm>
        </p:spPr>
        <p:txBody>
          <a:bodyPr/>
          <a:lstStyle/>
          <a:p>
            <a:pPr lvl="0"/>
            <a:r>
              <a:rPr lang="en-US" sz="1400" dirty="0" smtClean="0"/>
              <a:t>Minor recommendations: considerations for weaning a patient off of cannabis prior to surgery, additional or alternative prophylaxis for postoperative nausea and vomiting, and additional attention to monitoring and maintaining anesthetic depth.</a:t>
            </a:r>
          </a:p>
          <a:p>
            <a:r>
              <a:rPr lang="en-US" sz="1400" dirty="0" smtClean="0"/>
              <a:t>Weaning patients from cannabis use should be considered if there is more than 7 days until surgery. Weaning should not be considered 24hrs or less before surgery</a:t>
            </a:r>
          </a:p>
          <a:p>
            <a:r>
              <a:rPr lang="en-US" sz="1400" dirty="0" smtClean="0"/>
              <a:t>Cannabis is acknowledged as useful in managing nausea and vomiting in some situations.  However, some patients can develop severe cyclic nausea and vomiting due to </a:t>
            </a:r>
            <a:r>
              <a:rPr lang="en-US" sz="1400" dirty="0" err="1" smtClean="0"/>
              <a:t>cannabinoid</a:t>
            </a:r>
            <a:r>
              <a:rPr lang="en-US" sz="1400" dirty="0" smtClean="0"/>
              <a:t> </a:t>
            </a:r>
            <a:r>
              <a:rPr lang="en-US" sz="1400" dirty="0" err="1" smtClean="0"/>
              <a:t>hyperemesis</a:t>
            </a:r>
            <a:r>
              <a:rPr lang="en-US" sz="1400" dirty="0" smtClean="0"/>
              <a:t> syndrome or can develop nausea associated with cannabis withdrawal syndrome and traditional anti-emetics are generally not very effective in these patients. </a:t>
            </a:r>
          </a:p>
          <a:p>
            <a:r>
              <a:rPr lang="en-US" sz="1400" dirty="0" smtClean="0"/>
              <a:t>Research suggests that patients using cannabis may need more anesthetic to reach an adequate depth of anesthesia.</a:t>
            </a:r>
          </a:p>
          <a:p>
            <a:pPr lvl="0"/>
            <a:r>
              <a:rPr lang="en-US" sz="1400" dirty="0" smtClean="0"/>
              <a:t>Discussion of </a:t>
            </a:r>
            <a:r>
              <a:rPr lang="en-US" sz="1400" dirty="0" err="1" smtClean="0"/>
              <a:t>perioperative</a:t>
            </a:r>
            <a:r>
              <a:rPr lang="en-US" sz="1400" dirty="0" smtClean="0"/>
              <a:t> cannabis management would be recommended if patients report a history of significant cannabis consumption, of greater than 1.5 </a:t>
            </a:r>
            <a:r>
              <a:rPr lang="en-US" sz="1400" dirty="0" err="1" smtClean="0"/>
              <a:t>g</a:t>
            </a:r>
            <a:r>
              <a:rPr lang="en-US" sz="1400" dirty="0" smtClean="0"/>
              <a:t>/day of inhaled cannabis, 300 mg/day of CBD oil, 20 mg/day of THC oil or use of an unknown/</a:t>
            </a:r>
            <a:r>
              <a:rPr lang="en-US" sz="1400" dirty="0" err="1" smtClean="0"/>
              <a:t>unquantified</a:t>
            </a:r>
            <a:r>
              <a:rPr lang="en-US" sz="1400" dirty="0" smtClean="0"/>
              <a:t> cannabis product more than 2-3 times/day</a:t>
            </a:r>
            <a:r>
              <a:rPr lang="en-US" sz="1400" dirty="0" smtClean="0"/>
              <a:t>.</a:t>
            </a:r>
            <a:endParaRPr lang="en-US" sz="1400" dirty="0" smtClean="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216370" y="1232377"/>
            <a:ext cx="8673630" cy="3064282"/>
          </a:xfrm>
        </p:spPr>
        <p:txBody>
          <a:bodyPr/>
          <a:lstStyle/>
          <a:p>
            <a:r>
              <a:rPr lang="en-US" sz="1800" dirty="0" smtClean="0"/>
              <a:t>These authors report that it is necessary to consider a patients cannabis use when managing </a:t>
            </a:r>
            <a:r>
              <a:rPr lang="en-US" sz="1800" dirty="0" err="1" smtClean="0"/>
              <a:t>perioperative</a:t>
            </a:r>
            <a:r>
              <a:rPr lang="en-US" sz="1800" dirty="0" smtClean="0"/>
              <a:t> patient care.</a:t>
            </a:r>
            <a:r>
              <a:rPr lang="en-US" sz="1800" dirty="0" smtClean="0"/>
              <a:t> </a:t>
            </a:r>
          </a:p>
          <a:p>
            <a:r>
              <a:rPr lang="en-US" sz="1800" dirty="0" smtClean="0"/>
              <a:t>It </a:t>
            </a:r>
            <a:r>
              <a:rPr lang="en-US" sz="1800" dirty="0" smtClean="0"/>
              <a:t>is most important to establish a patient’s history of cannabis use (frequency and quantity), and to ensure that discharged patients are in contact with an authorized cannabis prescriber.</a:t>
            </a:r>
            <a:r>
              <a:rPr lang="en-US" sz="1800" dirty="0" smtClean="0"/>
              <a:t> </a:t>
            </a:r>
          </a:p>
          <a:p>
            <a:r>
              <a:rPr lang="en-US" sz="1800" dirty="0" smtClean="0"/>
              <a:t>Secondary </a:t>
            </a:r>
            <a:r>
              <a:rPr lang="en-US" sz="1800" dirty="0" smtClean="0"/>
              <a:t>to these are recommendations to consider weaning patients from cannabis, additional or alternative prophylaxis for nausea and vomiting and particular attention to monitoring and maintaining anesthesia during surgery.</a:t>
            </a:r>
            <a:r>
              <a:rPr lang="en-US" sz="1800" dirty="0" smtClean="0"/>
              <a:t> </a:t>
            </a:r>
          </a:p>
          <a:p>
            <a:pPr lvl="0"/>
            <a:r>
              <a:rPr lang="en-US" sz="1800" dirty="0" smtClean="0"/>
              <a:t>The authors note that there were not a large number of studies available from which to draw data on this topic, so more research is needed to expand on all of these recommendations</a:t>
            </a:r>
          </a:p>
          <a:p>
            <a:endParaRPr lang="en-US" sz="1800" dirty="0"/>
          </a:p>
        </p:txBody>
      </p:sp>
      <p:pic>
        <p:nvPicPr>
          <p:cNvPr id="5" name="Picture 4">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A496D6ED-0A49-0F44-B2DE-6ACD0DE66D0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0439370"/>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7090</TotalTime>
  <Words>621</Words>
  <Application>Microsoft Macintosh PowerPoint</Application>
  <PresentationFormat>On-screen Show (16:9)</PresentationFormat>
  <Paragraphs>25</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Cerimon template</vt:lpstr>
      <vt:lpstr>This article reviews available literature to make recommendations for perioperative management of patients who use cannabis</vt:lpstr>
      <vt:lpstr>Main point:</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cp:lastModifiedBy>k</cp:lastModifiedBy>
  <cp:revision>135</cp:revision>
  <dcterms:created xsi:type="dcterms:W3CDTF">2020-11-16T22:44:17Z</dcterms:created>
  <dcterms:modified xsi:type="dcterms:W3CDTF">2020-11-18T23:38:34Z</dcterms:modified>
</cp:coreProperties>
</file>