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61" r:id="rId1"/>
  </p:sldMasterIdLst>
  <p:notesMasterIdLst>
    <p:notesMasterId r:id="rId7"/>
  </p:notesMasterIdLst>
  <p:sldIdLst>
    <p:sldId id="294" r:id="rId2"/>
    <p:sldId id="293" r:id="rId3"/>
    <p:sldId id="295" r:id="rId4"/>
    <p:sldId id="298" r:id="rId5"/>
    <p:sldId id="297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85" autoAdjust="0"/>
    <p:restoredTop sz="95037"/>
  </p:normalViewPr>
  <p:slideViewPr>
    <p:cSldViewPr snapToGrid="0" snapToObjects="1">
      <p:cViewPr varScale="1">
        <p:scale>
          <a:sx n="135" d="100"/>
          <a:sy n="135" d="100"/>
        </p:scale>
        <p:origin x="-112" y="-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6903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roxima Nova Semibold"/>
              <a:buNone/>
              <a:defRPr sz="5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ustom Layout 1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650" y="-30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33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28650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estrial"/>
              <a:buChar char="○"/>
              <a:defRPr sz="21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•"/>
              <a:defRPr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‒"/>
              <a:defRPr sz="15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t="-89428" b="91456"/>
          <a:stretch/>
        </p:blipFill>
        <p:spPr>
          <a:xfrm>
            <a:off x="0" y="-2791349"/>
            <a:ext cx="9144002" cy="7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1" name="Google Shape;21;p3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C5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C526A"/>
                </a:solidFill>
              </a:rPr>
              <a:t>”</a:t>
            </a:r>
            <a:endParaRPr sz="7200" b="1">
              <a:solidFill>
                <a:srgbClr val="0C526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44425" y="767950"/>
            <a:ext cx="3858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78225" y="768050"/>
            <a:ext cx="41877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861613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878800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image background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A1CF6D">
              <a:alpha val="36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35225" y="911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3150" y="903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None/>
              <a:defRPr sz="2400">
                <a:solidFill>
                  <a:srgbClr val="089B9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902725"/>
            <a:ext cx="5169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3000"/>
              <a:buFont typeface="Proxima Nova"/>
              <a:buChar char="▹"/>
              <a:defRPr sz="30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▸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⬩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⬞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●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0A59B06E-F4B5-CC43-981C-7ED0F56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15" y="5192"/>
            <a:ext cx="8485481" cy="994200"/>
          </a:xfrm>
        </p:spPr>
        <p:txBody>
          <a:bodyPr/>
          <a:lstStyle/>
          <a:p>
            <a:pPr algn="ctr"/>
            <a:r>
              <a:rPr lang="en-US" sz="1800" dirty="0" smtClean="0"/>
              <a:t>This review discusses the effects of THC on inflammation and wound </a:t>
            </a:r>
            <a:r>
              <a:rPr lang="en-US" sz="1800" dirty="0" smtClean="0"/>
              <a:t>healing.</a:t>
            </a:r>
            <a:endParaRPr lang="en-US" sz="18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B26D7C5-B06A-9541-AEC2-B2F2FEE9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150" y="3433704"/>
            <a:ext cx="8024517" cy="1312743"/>
          </a:xfrm>
        </p:spPr>
        <p:txBody>
          <a:bodyPr/>
          <a:lstStyle/>
          <a:p>
            <a:pPr marL="95250" indent="0" algn="ctr">
              <a:buNone/>
            </a:pPr>
            <a:r>
              <a:rPr lang="en-US" sz="1800" dirty="0" smtClean="0"/>
              <a:t>There have been a number of studies suggesting that THC</a:t>
            </a:r>
            <a:r>
              <a:rPr lang="en-US" sz="1800" dirty="0" smtClean="0"/>
              <a:t> may have the </a:t>
            </a:r>
            <a:r>
              <a:rPr lang="en-US" sz="1800" dirty="0" smtClean="0"/>
              <a:t>potential to reduce inflammation through various mechanisms, which may be relevant from a surgical </a:t>
            </a:r>
            <a:r>
              <a:rPr lang="en-US" sz="1800" dirty="0" smtClean="0"/>
              <a:t>perspective</a:t>
            </a:r>
            <a:r>
              <a:rPr lang="en-US" sz="1800" dirty="0" smtClean="0"/>
              <a:t>.</a:t>
            </a:r>
            <a:endParaRPr lang="en-US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7067D6E-0127-E148-B4AA-3D35D474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  <p:pic>
        <p:nvPicPr>
          <p:cNvPr id="8" name="Picture 7" descr="Screen Shot 2020-05-31 at 7.23.2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89" y="1549768"/>
            <a:ext cx="8137407" cy="120648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58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200"/>
          </a:xfrm>
        </p:spPr>
        <p:txBody>
          <a:bodyPr/>
          <a:lstStyle/>
          <a:p>
            <a:r>
              <a:rPr lang="en-US" dirty="0"/>
              <a:t>Main point: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370" y="1097677"/>
            <a:ext cx="8325556" cy="3060393"/>
          </a:xfrm>
        </p:spPr>
        <p:txBody>
          <a:bodyPr/>
          <a:lstStyle/>
          <a:p>
            <a:r>
              <a:rPr lang="en-US" sz="2000" dirty="0" smtClean="0"/>
              <a:t>Cannabis use has become one of the most widely used psychoactive substances in the </a:t>
            </a:r>
            <a:r>
              <a:rPr lang="en-US" sz="2000" dirty="0" smtClean="0"/>
              <a:t>US </a:t>
            </a:r>
          </a:p>
          <a:p>
            <a:r>
              <a:rPr lang="en-US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 smtClean="0"/>
              <a:t>number of studies have suggested that the main active compounds in it, delta-9-tetrahydrocannabinol (THC) and </a:t>
            </a:r>
            <a:r>
              <a:rPr lang="en-US" sz="2000" dirty="0" err="1" smtClean="0"/>
              <a:t>cannabidiol</a:t>
            </a:r>
            <a:r>
              <a:rPr lang="en-US" sz="2000" dirty="0" smtClean="0"/>
              <a:t> (CBD), play an anti-inflammatory and </a:t>
            </a:r>
            <a:r>
              <a:rPr lang="en-US" sz="2000" dirty="0" err="1" smtClean="0"/>
              <a:t>immunomodulatory</a:t>
            </a:r>
            <a:r>
              <a:rPr lang="en-US" sz="2000" dirty="0" smtClean="0"/>
              <a:t> role.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Given </a:t>
            </a:r>
            <a:r>
              <a:rPr lang="en-US" sz="2000" dirty="0" smtClean="0"/>
              <a:t>the increased recreational and medicinal use of cannabis, it is important to understand the extent of these effects, as they could have beneficial or detrimental effects depending on the situation.</a:t>
            </a:r>
            <a:r>
              <a:rPr lang="en-US" sz="2000" dirty="0" smtClean="0"/>
              <a:t> </a:t>
            </a:r>
            <a:endParaRPr lang="en-US" sz="2000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2B25063-3BB0-4749-9663-36A5A794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60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17" y="1006599"/>
            <a:ext cx="8579553" cy="3739707"/>
          </a:xfrm>
        </p:spPr>
        <p:txBody>
          <a:bodyPr/>
          <a:lstStyle/>
          <a:p>
            <a:pPr lvl="0"/>
            <a:r>
              <a:rPr lang="en-US" sz="1800" dirty="0" smtClean="0"/>
              <a:t>This report reviews literature related to the effects of THC on inflammation, particularly as it relates to potential effects on wound </a:t>
            </a:r>
            <a:r>
              <a:rPr lang="en-US" sz="1800" dirty="0" smtClean="0"/>
              <a:t>healing and how </a:t>
            </a:r>
            <a:r>
              <a:rPr lang="en-US" sz="1800" dirty="0" smtClean="0"/>
              <a:t>this relationship may be relevant to recovery from surgery.</a:t>
            </a:r>
            <a:r>
              <a:rPr lang="en-US" sz="1800" dirty="0" smtClean="0"/>
              <a:t> </a:t>
            </a:r>
          </a:p>
          <a:p>
            <a:pPr lvl="0"/>
            <a:r>
              <a:rPr lang="en-US" sz="1800" dirty="0" smtClean="0"/>
              <a:t>In mouse studies, an injection of THC suppressed the activity of certain T cells, providing strong evidence that THC can down-regulate immune responses- which may be relevant to wound healing, as T cells help regulate the inflammatory phage of wound healing and cell regeneration</a:t>
            </a:r>
          </a:p>
          <a:p>
            <a:pPr lvl="0"/>
            <a:r>
              <a:rPr lang="en-US" sz="1800" dirty="0" smtClean="0"/>
              <a:t>Exposure to THC can down-regulate production of cytokines from lymphocytes- another method of </a:t>
            </a:r>
            <a:r>
              <a:rPr lang="en-US" sz="1800" dirty="0" err="1" smtClean="0"/>
              <a:t>immunosuppression</a:t>
            </a:r>
            <a:endParaRPr lang="en-US" sz="1800" dirty="0" smtClean="0"/>
          </a:p>
          <a:p>
            <a:pPr lvl="0"/>
            <a:r>
              <a:rPr lang="en-US" sz="1800" dirty="0" smtClean="0"/>
              <a:t>Similar effects were seen in different types of cells, in response to combinations of CBD and THC- showing that exposure to THC or CBD singly might act than a combination of the two</a:t>
            </a:r>
          </a:p>
          <a:p>
            <a:pPr lvl="0"/>
            <a:endParaRPr lang="en-US" sz="1800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402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444" y="1085535"/>
            <a:ext cx="8626593" cy="3739707"/>
          </a:xfrm>
        </p:spPr>
        <p:txBody>
          <a:bodyPr/>
          <a:lstStyle/>
          <a:p>
            <a:pPr lvl="0"/>
            <a:r>
              <a:rPr lang="en-US" sz="1800" dirty="0" smtClean="0"/>
              <a:t>THC has been shown to reduce inflammation in colitis in rats- combination with CBD increased these effects</a:t>
            </a:r>
          </a:p>
          <a:p>
            <a:pPr lvl="0"/>
            <a:r>
              <a:rPr lang="en-US" sz="1800" dirty="0" smtClean="0"/>
              <a:t>THC and CBD appear to inhibit mitochondrial processes, which play a role in immune cell responses, but this only occurred at very high levels and may not be relevant to wound healing in people</a:t>
            </a:r>
          </a:p>
          <a:p>
            <a:pPr lvl="0"/>
            <a:r>
              <a:rPr lang="en-US" sz="1800" dirty="0" smtClean="0"/>
              <a:t>In cell culture, THC has been shown to reduce the proliferation of cell types associated with psoriasis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402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444" y="1072882"/>
            <a:ext cx="7696906" cy="3430732"/>
          </a:xfrm>
        </p:spPr>
        <p:txBody>
          <a:bodyPr/>
          <a:lstStyle/>
          <a:p>
            <a:r>
              <a:rPr lang="en-US" sz="1800" dirty="0" smtClean="0"/>
              <a:t>These studies show that </a:t>
            </a:r>
            <a:r>
              <a:rPr lang="en-US" sz="1800" dirty="0" err="1" smtClean="0"/>
              <a:t>cannabiniods</a:t>
            </a:r>
            <a:r>
              <a:rPr lang="en-US" sz="1800" dirty="0" smtClean="0"/>
              <a:t> (THC and CBD) play a role in down-regulating the inflammatory process.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The </a:t>
            </a:r>
            <a:r>
              <a:rPr lang="en-US" sz="1800" dirty="0" smtClean="0"/>
              <a:t>effects can be seen with THC or CBD alone, or synergistically.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This </a:t>
            </a:r>
            <a:r>
              <a:rPr lang="en-US" sz="1800" dirty="0" smtClean="0"/>
              <a:t>suggests that these compounds could have an impact on inhibiting wound healing.</a:t>
            </a:r>
            <a:r>
              <a:rPr lang="en-US" sz="1800" dirty="0" smtClean="0"/>
              <a:t> </a:t>
            </a:r>
          </a:p>
          <a:p>
            <a:pPr lvl="0"/>
            <a:r>
              <a:rPr lang="en-US" sz="1800" smtClean="0"/>
              <a:t>T</a:t>
            </a:r>
            <a:r>
              <a:rPr lang="en-US" sz="1800" smtClean="0"/>
              <a:t>here </a:t>
            </a:r>
            <a:r>
              <a:rPr lang="en-US" sz="1800" dirty="0" smtClean="0"/>
              <a:t>is enough evidence that surgeons may consider the potential impact of cannabis use when counseling patients about pre-operative instructions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496D6ED-0A49-0F44-B2DE-6ACD0DE6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0439370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4055</TotalTime>
  <Words>418</Words>
  <Application>Microsoft Macintosh PowerPoint</Application>
  <PresentationFormat>On-screen Show (16:9)</PresentationFormat>
  <Paragraphs>20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Cerimon template</vt:lpstr>
      <vt:lpstr>This review discusses the effects of THC on inflammation and wound healing.</vt:lpstr>
      <vt:lpstr>Main point:</vt:lpstr>
      <vt:lpstr>Results:</vt:lpstr>
      <vt:lpstr>Results:</vt:lpstr>
      <vt:lpstr>Conclusions: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Results LLC</dc:title>
  <cp:lastModifiedBy>k</cp:lastModifiedBy>
  <cp:revision>126</cp:revision>
  <dcterms:created xsi:type="dcterms:W3CDTF">2020-05-31T23:17:39Z</dcterms:created>
  <dcterms:modified xsi:type="dcterms:W3CDTF">2020-05-31T23:34:41Z</dcterms:modified>
</cp:coreProperties>
</file>