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94" r:id="rId2"/>
    <p:sldId id="293" r:id="rId3"/>
    <p:sldId id="295" r:id="rId4"/>
    <p:sldId id="298" r:id="rId5"/>
    <p:sldId id="29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85" autoAdjust="0"/>
    <p:restoredTop sz="95037"/>
  </p:normalViewPr>
  <p:slideViewPr>
    <p:cSldViewPr snapToGrid="0" snapToObjects="1">
      <p:cViewPr varScale="1">
        <p:scale>
          <a:sx n="135" d="100"/>
          <a:sy n="135" d="100"/>
        </p:scale>
        <p:origin x="-112" y="-6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66" y="5192"/>
            <a:ext cx="8024517" cy="994200"/>
          </a:xfrm>
        </p:spPr>
        <p:txBody>
          <a:bodyPr/>
          <a:lstStyle/>
          <a:p>
            <a:pPr algn="ctr"/>
            <a:r>
              <a:rPr lang="en-US" sz="1800" dirty="0" smtClean="0"/>
              <a:t>This study looked at the antiviral activity of </a:t>
            </a:r>
            <a:r>
              <a:rPr lang="en-US" sz="1800" dirty="0" err="1" smtClean="0"/>
              <a:t>cannabinoids</a:t>
            </a:r>
            <a:r>
              <a:rPr lang="en-US" sz="1800" dirty="0" smtClean="0"/>
              <a:t> (</a:t>
            </a:r>
            <a:r>
              <a:rPr lang="en-US" sz="1800" dirty="0" err="1" smtClean="0"/>
              <a:t>CBDs</a:t>
            </a:r>
            <a:r>
              <a:rPr lang="en-US" sz="1800" dirty="0" smtClean="0"/>
              <a:t>) against SARS-CoV-2, the virus responsible for causing COVID-19 </a:t>
            </a:r>
            <a:endParaRPr lang="en-US" sz="1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266" y="3416558"/>
            <a:ext cx="8184435" cy="901274"/>
          </a:xfrm>
        </p:spPr>
        <p:txBody>
          <a:bodyPr anchor="ctr"/>
          <a:lstStyle/>
          <a:p>
            <a:pPr marL="95250" indent="0" algn="ctr">
              <a:buNone/>
            </a:pPr>
            <a:r>
              <a:rPr lang="en-US" sz="1800" dirty="0" smtClean="0"/>
              <a:t>The authors </a:t>
            </a:r>
            <a:r>
              <a:rPr lang="en-US" sz="1800" dirty="0" smtClean="0"/>
              <a:t>identified two CBD molecules that had potent antiviral activity against SARS-CoV-2, and inhibited infection at levels comparable </a:t>
            </a:r>
            <a:r>
              <a:rPr lang="en-US" sz="1800" dirty="0" smtClean="0"/>
              <a:t>to current drugs, </a:t>
            </a:r>
            <a:r>
              <a:rPr lang="en-US" sz="1800" dirty="0" smtClean="0"/>
              <a:t>suggesting that these </a:t>
            </a:r>
            <a:r>
              <a:rPr lang="en-US" sz="1800" dirty="0" err="1" smtClean="0"/>
              <a:t>cannabinoids</a:t>
            </a:r>
            <a:r>
              <a:rPr lang="en-US" sz="1800" dirty="0" smtClean="0"/>
              <a:t> might be helpful in </a:t>
            </a:r>
            <a:r>
              <a:rPr lang="en-US" sz="1800" dirty="0" smtClean="0"/>
              <a:t>treating </a:t>
            </a:r>
            <a:r>
              <a:rPr lang="en-US" sz="1800" dirty="0" smtClean="0"/>
              <a:t>patients</a:t>
            </a:r>
            <a:r>
              <a:rPr lang="en-US" sz="1800" dirty="0" smtClean="0"/>
              <a:t> with COVID-19 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8" name="Picture 7" descr="Screen Shot 2020-12-21 at 6.41.0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655763"/>
            <a:ext cx="9118600" cy="11303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778" y="1044225"/>
            <a:ext cx="8795926" cy="3440573"/>
          </a:xfrm>
        </p:spPr>
        <p:txBody>
          <a:bodyPr/>
          <a:lstStyle/>
          <a:p>
            <a:r>
              <a:rPr lang="en-US" sz="1600" dirty="0" smtClean="0"/>
              <a:t>The COVID-19 pandemic, caused by the SARS-CoV-2 virus, has spread uncontrollably and causes significant health complications around the world, due, in large part, to a lack of effective therapeutics.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Viral </a:t>
            </a:r>
            <a:r>
              <a:rPr lang="en-US" sz="1600" dirty="0" smtClean="0"/>
              <a:t>infections, like SARS-CoV-2, are followed by immune activation and inflammation, and sometimes this immune response can cause unintended damage as a side effect of combating the virus.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It </a:t>
            </a:r>
            <a:r>
              <a:rPr lang="en-US" sz="1600" dirty="0" smtClean="0"/>
              <a:t>has been well documented that immune cells throughout the body express high levels of </a:t>
            </a:r>
            <a:r>
              <a:rPr lang="en-US" sz="1600" dirty="0" err="1" smtClean="0"/>
              <a:t>cannabinoid</a:t>
            </a:r>
            <a:r>
              <a:rPr lang="en-US" sz="1600" dirty="0" smtClean="0"/>
              <a:t> receptor type 2 (CB-2).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CB</a:t>
            </a:r>
            <a:r>
              <a:rPr lang="en-US" sz="1600" dirty="0" smtClean="0"/>
              <a:t>-2 helps regulate the immune response and may offer a target to reduce damage associated with the immune response to a viral infection.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Previous </a:t>
            </a:r>
            <a:r>
              <a:rPr lang="en-US" sz="1600" dirty="0" smtClean="0"/>
              <a:t>studies have shown that </a:t>
            </a:r>
            <a:r>
              <a:rPr lang="en-US" sz="1600" dirty="0" err="1" smtClean="0"/>
              <a:t>cannabinoids</a:t>
            </a:r>
            <a:r>
              <a:rPr lang="en-US" sz="1600" dirty="0" smtClean="0"/>
              <a:t>, (</a:t>
            </a:r>
            <a:r>
              <a:rPr lang="en-US" sz="1600" dirty="0" err="1" smtClean="0"/>
              <a:t>CBDs</a:t>
            </a:r>
            <a:r>
              <a:rPr lang="en-US" sz="1600" dirty="0" smtClean="0"/>
              <a:t>), may reduce inflammation by acting on CB-2, suggesting that </a:t>
            </a:r>
            <a:r>
              <a:rPr lang="en-US" sz="1600" dirty="0" err="1" smtClean="0"/>
              <a:t>CBDs</a:t>
            </a:r>
            <a:r>
              <a:rPr lang="en-US" sz="1600" dirty="0" smtClean="0"/>
              <a:t> may help reduce inflammation-associated damage in COVID-19. 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147" y="1038500"/>
            <a:ext cx="8767704" cy="3279497"/>
          </a:xfrm>
        </p:spPr>
        <p:txBody>
          <a:bodyPr/>
          <a:lstStyle/>
          <a:p>
            <a:r>
              <a:rPr lang="en-US" sz="1600" dirty="0" smtClean="0"/>
              <a:t>With the understanding that </a:t>
            </a:r>
            <a:r>
              <a:rPr lang="en-US" sz="1600" dirty="0" err="1" smtClean="0"/>
              <a:t>CBDs</a:t>
            </a:r>
            <a:r>
              <a:rPr lang="en-US" sz="1600" dirty="0" smtClean="0"/>
              <a:t> may help reduce immune-mediated damage in SARS-CoV-2 infection, this study looked to see if </a:t>
            </a:r>
            <a:r>
              <a:rPr lang="en-US" sz="1600" dirty="0" err="1" smtClean="0"/>
              <a:t>CBDs</a:t>
            </a:r>
            <a:r>
              <a:rPr lang="en-US" sz="1600" dirty="0" smtClean="0"/>
              <a:t> would also have an effect on the virus itself.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This </a:t>
            </a:r>
            <a:r>
              <a:rPr lang="en-US" sz="1600" dirty="0" smtClean="0"/>
              <a:t>study screened 32 </a:t>
            </a:r>
            <a:r>
              <a:rPr lang="en-US" sz="1600" dirty="0" err="1" smtClean="0"/>
              <a:t>CBDs</a:t>
            </a:r>
            <a:r>
              <a:rPr lang="en-US" sz="1600" dirty="0" smtClean="0"/>
              <a:t> and looked at their ability to bind to a critical viral protein, SARS-CoV-2 </a:t>
            </a:r>
            <a:r>
              <a:rPr lang="en-US" sz="1600" dirty="0" err="1" smtClean="0"/>
              <a:t>M</a:t>
            </a:r>
            <a:r>
              <a:rPr lang="en-US" sz="1600" baseline="30000" dirty="0" err="1" smtClean="0"/>
              <a:t>pro</a:t>
            </a:r>
            <a:r>
              <a:rPr lang="en-US" sz="1600" dirty="0" smtClean="0"/>
              <a:t>, and inhibit SARS-CoV-2 infection.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Using </a:t>
            </a:r>
            <a:r>
              <a:rPr lang="en-US" sz="1600" dirty="0" smtClean="0"/>
              <a:t>the molecular structure of these </a:t>
            </a:r>
            <a:r>
              <a:rPr lang="en-US" sz="1600" dirty="0" err="1" smtClean="0"/>
              <a:t>CBDs</a:t>
            </a:r>
            <a:r>
              <a:rPr lang="en-US" sz="1600" dirty="0" smtClean="0"/>
              <a:t> and that of SARS-CoV-2 </a:t>
            </a:r>
            <a:r>
              <a:rPr lang="en-US" sz="1600" dirty="0" err="1" smtClean="0"/>
              <a:t>M</a:t>
            </a:r>
            <a:r>
              <a:rPr lang="en-US" sz="1600" baseline="30000" dirty="0" err="1" smtClean="0"/>
              <a:t>pro</a:t>
            </a:r>
            <a:r>
              <a:rPr lang="en-US" sz="1600" dirty="0" smtClean="0"/>
              <a:t> , the authors used </a:t>
            </a:r>
            <a:r>
              <a:rPr lang="en-US" sz="1600" i="1" dirty="0" smtClean="0"/>
              <a:t>in </a:t>
            </a:r>
            <a:r>
              <a:rPr lang="en-US" sz="1600" i="1" dirty="0" err="1" smtClean="0"/>
              <a:t>silico</a:t>
            </a:r>
            <a:r>
              <a:rPr lang="en-US" sz="1600" dirty="0" smtClean="0"/>
              <a:t>, methods to determine which CBD molecules would best bind to the viral protein.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The </a:t>
            </a:r>
            <a:r>
              <a:rPr lang="en-US" sz="1600" dirty="0" smtClean="0"/>
              <a:t>top CBD candidates from this computer analysis were then tested </a:t>
            </a:r>
            <a:r>
              <a:rPr lang="en-US" sz="1600" i="1" dirty="0" smtClean="0"/>
              <a:t>in vitro</a:t>
            </a:r>
            <a:r>
              <a:rPr lang="en-US" sz="1600" dirty="0" smtClean="0"/>
              <a:t>, to check for toxicity and to see if they could reduce infection in cell culture.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In </a:t>
            </a:r>
            <a:r>
              <a:rPr lang="en-US" sz="1600" dirty="0" smtClean="0"/>
              <a:t>cell culture, </a:t>
            </a:r>
            <a:r>
              <a:rPr lang="en-US" sz="1600" dirty="0" err="1" smtClean="0"/>
              <a:t>CBDs</a:t>
            </a:r>
            <a:r>
              <a:rPr lang="en-US" sz="1600" dirty="0" smtClean="0"/>
              <a:t> were compared against the known drugs </a:t>
            </a:r>
            <a:r>
              <a:rPr lang="en-US" sz="1600" dirty="0" err="1" smtClean="0"/>
              <a:t>chloroquine</a:t>
            </a:r>
            <a:r>
              <a:rPr lang="en-US" sz="1600" dirty="0" smtClean="0"/>
              <a:t>, </a:t>
            </a:r>
            <a:r>
              <a:rPr lang="en-US" sz="1600" dirty="0" err="1" smtClean="0"/>
              <a:t>ramdesivir</a:t>
            </a:r>
            <a:r>
              <a:rPr lang="en-US" sz="1600" dirty="0" smtClean="0"/>
              <a:t>, and </a:t>
            </a:r>
            <a:r>
              <a:rPr lang="en-US" sz="1600" dirty="0" err="1" smtClean="0"/>
              <a:t>lopinavir</a:t>
            </a:r>
            <a:r>
              <a:rPr lang="en-US" sz="1600" dirty="0" smtClean="0"/>
              <a:t>. </a:t>
            </a:r>
            <a:endParaRPr lang="en-US" sz="16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334" y="963991"/>
            <a:ext cx="8758295" cy="3739707"/>
          </a:xfrm>
        </p:spPr>
        <p:txBody>
          <a:bodyPr/>
          <a:lstStyle/>
          <a:p>
            <a:pPr lvl="0"/>
            <a:r>
              <a:rPr lang="en-US" sz="1600" dirty="0" smtClean="0"/>
              <a:t>CBD structures were screened for binding to SARS-CoV-2 </a:t>
            </a:r>
            <a:r>
              <a:rPr lang="en-US" sz="1600" dirty="0" err="1" smtClean="0"/>
              <a:t>M</a:t>
            </a:r>
            <a:r>
              <a:rPr lang="en-US" sz="1600" baseline="30000" dirty="0" err="1" smtClean="0"/>
              <a:t>pro</a:t>
            </a:r>
            <a:r>
              <a:rPr lang="en-US" sz="1600" dirty="0" smtClean="0"/>
              <a:t> using AUTODOCK and VINA</a:t>
            </a:r>
            <a:endParaRPr lang="en-US" sz="1100" dirty="0" smtClean="0"/>
          </a:p>
          <a:p>
            <a:pPr lvl="0"/>
            <a:r>
              <a:rPr lang="en-US" sz="1600" dirty="0" smtClean="0"/>
              <a:t>Top candidate molecules were identified by their conformational stability, </a:t>
            </a:r>
            <a:r>
              <a:rPr lang="en-US" sz="1600" dirty="0" err="1" smtClean="0"/>
              <a:t>ligand</a:t>
            </a:r>
            <a:r>
              <a:rPr lang="en-US" sz="1600" dirty="0" smtClean="0"/>
              <a:t> reactivity, and stability with SARS-CoV-2 </a:t>
            </a:r>
            <a:r>
              <a:rPr lang="en-US" sz="1600" dirty="0" err="1" smtClean="0"/>
              <a:t>M</a:t>
            </a:r>
            <a:r>
              <a:rPr lang="en-US" sz="1600" baseline="30000" dirty="0" err="1" smtClean="0"/>
              <a:t>pro</a:t>
            </a:r>
            <a:r>
              <a:rPr lang="en-US" sz="1600" dirty="0" smtClean="0"/>
              <a:t> </a:t>
            </a:r>
            <a:endParaRPr lang="en-US" sz="1100" dirty="0" smtClean="0"/>
          </a:p>
          <a:p>
            <a:pPr lvl="0"/>
            <a:r>
              <a:rPr lang="en-US" sz="1600" dirty="0" smtClean="0"/>
              <a:t>5 top candidates were selected for </a:t>
            </a:r>
            <a:r>
              <a:rPr lang="en-US" sz="1600" i="1" dirty="0" smtClean="0"/>
              <a:t>in vitro</a:t>
            </a:r>
            <a:r>
              <a:rPr lang="en-US" sz="1600" dirty="0" smtClean="0"/>
              <a:t> testing</a:t>
            </a:r>
            <a:endParaRPr lang="en-US" sz="1100" dirty="0" smtClean="0"/>
          </a:p>
          <a:p>
            <a:pPr lvl="0"/>
            <a:r>
              <a:rPr lang="en-US" sz="1600" dirty="0" smtClean="0"/>
              <a:t>2 </a:t>
            </a:r>
            <a:r>
              <a:rPr lang="en-US" sz="1600" dirty="0" err="1" smtClean="0"/>
              <a:t>CBDs</a:t>
            </a:r>
            <a:r>
              <a:rPr lang="en-US" sz="1600" dirty="0" smtClean="0"/>
              <a:t>, Δ</a:t>
            </a:r>
            <a:r>
              <a:rPr lang="en-US" sz="1600" baseline="30000" dirty="0" smtClean="0"/>
              <a:t>9</a:t>
            </a:r>
            <a:r>
              <a:rPr lang="en-US" sz="1600" dirty="0" smtClean="0"/>
              <a:t>-THC and </a:t>
            </a:r>
            <a:r>
              <a:rPr lang="en-US" sz="1600" dirty="0" err="1" smtClean="0"/>
              <a:t>cannabidiol</a:t>
            </a:r>
            <a:r>
              <a:rPr lang="en-US" sz="1600" dirty="0" smtClean="0"/>
              <a:t>, showed potent antiviral activity against SARS-CoV-2, and were able to significantly reduce infection of cells in culture</a:t>
            </a:r>
            <a:endParaRPr lang="en-US" sz="1100" dirty="0" smtClean="0"/>
          </a:p>
          <a:p>
            <a:pPr lvl="0"/>
            <a:r>
              <a:rPr lang="en-US" sz="1600" dirty="0" smtClean="0"/>
              <a:t>These compounds are suggested to be dual-acting; two methods are suggested for how these compounds might inhibit SARS-CoV-2:</a:t>
            </a:r>
            <a:endParaRPr lang="en-US" sz="1100" dirty="0" smtClean="0"/>
          </a:p>
          <a:p>
            <a:pPr lvl="1"/>
            <a:r>
              <a:rPr lang="en-US" sz="1400" dirty="0" smtClean="0"/>
              <a:t>They might bind to SARS-CoV-2 </a:t>
            </a:r>
            <a:r>
              <a:rPr lang="en-US" sz="1400" dirty="0" err="1" smtClean="0"/>
              <a:t>M</a:t>
            </a:r>
            <a:r>
              <a:rPr lang="en-US" sz="1400" baseline="30000" dirty="0" err="1" smtClean="0"/>
              <a:t>pro</a:t>
            </a:r>
            <a:r>
              <a:rPr lang="en-US" sz="1400" dirty="0" smtClean="0"/>
              <a:t> and block the translation of viral proteins</a:t>
            </a:r>
            <a:endParaRPr lang="en-US" sz="1050" dirty="0" smtClean="0"/>
          </a:p>
          <a:p>
            <a:pPr lvl="1"/>
            <a:r>
              <a:rPr lang="en-US" sz="1400" dirty="0" smtClean="0"/>
              <a:t>They might reduce inflammation in the lungs by acting on CB-2</a:t>
            </a:r>
            <a:endParaRPr lang="en-US" sz="1050" dirty="0" smtClean="0"/>
          </a:p>
          <a:p>
            <a:pPr lvl="0"/>
            <a:r>
              <a:rPr lang="en-US" sz="1600" dirty="0" smtClean="0"/>
              <a:t>At optimal concentrations, Δ</a:t>
            </a:r>
            <a:r>
              <a:rPr lang="en-US" sz="1600" baseline="30000" dirty="0" smtClean="0"/>
              <a:t>9</a:t>
            </a:r>
            <a:r>
              <a:rPr lang="en-US" sz="1600" dirty="0" smtClean="0"/>
              <a:t>-THC and </a:t>
            </a:r>
            <a:r>
              <a:rPr lang="en-US" sz="1600" dirty="0" err="1" smtClean="0"/>
              <a:t>cannabidiol</a:t>
            </a:r>
            <a:r>
              <a:rPr lang="en-US" sz="1600" dirty="0" smtClean="0"/>
              <a:t> also demonstrated low toxicity in cell culture</a:t>
            </a:r>
            <a:endParaRPr lang="en-U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0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370" y="1232377"/>
            <a:ext cx="8673630" cy="3064282"/>
          </a:xfrm>
        </p:spPr>
        <p:txBody>
          <a:bodyPr/>
          <a:lstStyle/>
          <a:p>
            <a:r>
              <a:rPr lang="en-US" sz="1800" dirty="0" smtClean="0"/>
              <a:t>The authors conclude that their two top </a:t>
            </a:r>
            <a:r>
              <a:rPr lang="en-US" sz="1800" dirty="0" err="1" smtClean="0"/>
              <a:t>CBDs</a:t>
            </a:r>
            <a:r>
              <a:rPr lang="en-US" sz="1800" dirty="0" smtClean="0"/>
              <a:t>, Δ</a:t>
            </a:r>
            <a:r>
              <a:rPr lang="en-US" sz="1800" baseline="30000" dirty="0" smtClean="0"/>
              <a:t>9</a:t>
            </a:r>
            <a:r>
              <a:rPr lang="en-US" sz="1800" dirty="0" smtClean="0"/>
              <a:t>-THC and </a:t>
            </a:r>
            <a:r>
              <a:rPr lang="en-US" sz="1800" dirty="0" err="1" smtClean="0"/>
              <a:t>cannabidiol</a:t>
            </a:r>
            <a:r>
              <a:rPr lang="en-US" sz="1800" dirty="0" smtClean="0"/>
              <a:t>, are effective at binding to the SARS-CoV-2 </a:t>
            </a:r>
            <a:r>
              <a:rPr lang="en-US" sz="1800" dirty="0" err="1" smtClean="0"/>
              <a:t>M</a:t>
            </a:r>
            <a:r>
              <a:rPr lang="en-US" sz="1800" baseline="30000" dirty="0" err="1" smtClean="0"/>
              <a:t>pro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protein and inhibiting SARS-CoV-2 infection in cell culture.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They </a:t>
            </a:r>
            <a:r>
              <a:rPr lang="en-US" sz="1800" dirty="0" smtClean="0"/>
              <a:t>conclude that these two </a:t>
            </a:r>
            <a:r>
              <a:rPr lang="en-US" sz="1800" dirty="0" err="1" smtClean="0"/>
              <a:t>CBDs</a:t>
            </a:r>
            <a:r>
              <a:rPr lang="en-US" sz="1800" dirty="0" smtClean="0"/>
              <a:t> have a low toxicity at their effective doses and suggest that these compounds may offer a potential antiviral therapeutic for COVID-19.</a:t>
            </a:r>
            <a:r>
              <a:rPr lang="en-US" sz="1800" dirty="0" smtClean="0"/>
              <a:t> </a:t>
            </a:r>
          </a:p>
          <a:p>
            <a:pPr lvl="0"/>
            <a:r>
              <a:rPr lang="en-US" sz="1800" smtClean="0"/>
              <a:t>This work lays the groundwork for these compounds to move towards being tested in human clinical trials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7115</TotalTime>
  <Words>636</Words>
  <Application>Microsoft Macintosh PowerPoint</Application>
  <PresentationFormat>On-screen Show (16:9)</PresentationFormat>
  <Paragraphs>27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Cerimon template</vt:lpstr>
      <vt:lpstr>This study looked at the antiviral activity of cannabinoids (CBDs) against SARS-CoV-2, the virus responsible for causing COVID-19 </vt:lpstr>
      <vt:lpstr>Main point:</vt:lpstr>
      <vt:lpstr>Results: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137</cp:revision>
  <dcterms:created xsi:type="dcterms:W3CDTF">2020-12-21T23:40:03Z</dcterms:created>
  <dcterms:modified xsi:type="dcterms:W3CDTF">2020-12-22T00:05:53Z</dcterms:modified>
</cp:coreProperties>
</file>